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EEF28-9379-47EB-8DE5-E5AFA85C9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2CC174-99D3-4922-A8A5-EFD68E407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9840D-E5FF-4F5F-8191-3F8827A7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9245B-9409-420B-8083-39EDA799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2736B-BC20-4C17-84B1-B407E129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86BB9-7813-4F97-8F07-C7496191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B3D747-4256-4825-BC3D-437418FD0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7B610-2850-44FE-A0C4-D34F5BD2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F73D2-042D-4BE9-813E-1B5E7817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0C83-F55D-497B-89BB-F86B3415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3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796BB3-80A3-484E-9D19-09C8383D4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0559C0-6E45-496A-9CD4-3D64945B4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D2D03-79AC-4472-8C01-E929B2CA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7C7B7-259F-4B8A-AF2F-AA456D3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D753D-4BBC-43A2-8F12-9D349D79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EBE02-0238-4B12-B0F9-D462A5F6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D6BD6-ED23-40B6-A45E-9F70EE31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449A5-A274-4FDB-994F-97275680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6B48D-DABF-407A-9441-4D359E09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87166-7FA4-4E9D-B992-0D8E85BA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C84F3-15CF-4BE7-ABC1-6C259D5E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50E47-643A-4DAF-AB18-A0EB587FA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059B-552C-4E2E-A087-A8F2E4F4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00181-F181-4632-A599-095092C1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47D48-CADF-4B86-A740-07C809D8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E45AC-0C70-4784-A107-3729FF47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C27F6-B31C-4C14-BC2B-7218908B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6AE74-AEE7-400C-9065-1C7F8935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70D13-C1D2-423B-B424-3F0DF7A6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591890-73AD-49ED-8DBD-482B4466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5BF58-BF5F-4072-B505-C7F40968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1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F0F2A-1763-4BB8-BA10-A063B829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0DC6C0-D3D7-4ED3-A34C-AC28E3862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E6E430-C72B-42B8-ACAD-284590732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408F09-0AB8-4E0D-8F20-323CCF1D9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9D5699-968E-48A5-8065-078A069B3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B54E8F-DCE2-4993-8300-41333F9F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BB5DC9-BC1B-43BB-9104-851B18C8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B7CE1B-5478-47A4-988A-0AA6AEB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B351D-0A12-4ED8-9EB1-9E4F2A26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BA420-1811-4ABF-B637-64A560F9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289A0C-1E98-4EEE-B7AB-A7530A3E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28174-80F9-45C7-BF9B-CF8040E1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1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E76F0-E84B-4F6B-8B29-44E03A1E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03DFFD-E383-4A67-A0B3-A9A69A6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869A6-20D4-4C92-B7EC-8262D02F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F3BC1-BB4D-478E-81C4-AD32FA77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D090D-06BC-41CA-B03B-C56C8828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F2890-5F23-4915-9EED-686DF0E9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93BCF-411B-494E-AA48-D1990316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AB4160-3846-46D8-935B-A832A2A7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5700A-53B2-49FC-AE70-C724985D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8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83569-76AD-4230-AA52-9BFA481E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1D8B30-61E7-4A37-945A-827080C3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8A1EAB-33CA-413C-A28F-2E6CEB639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34FAD-A1F7-40EB-B47D-387A1210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939F8-55DF-4F58-9CEE-1CBE0224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CCEF3-D288-4C0D-A71F-4BE68303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19CAC-BCBF-4C72-88F4-E4F008A2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200E3C-6823-4838-AA78-68D78ABA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23E83-0AAD-4DD8-964C-2D0A5800A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E3F8-7A2A-4AE0-852D-69830617965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C5E10-C2FA-4F34-AA10-09D9683E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4D52D-6713-4347-B261-F6B7BB92C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FF8E-7DD1-49B1-BBB5-DC050AC98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3A848-6BE8-47FE-956B-D504139C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71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Форма «работодатель – ученик»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238088-D6E7-44E0-ADEE-97931E2C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79" y="2994267"/>
            <a:ext cx="2734409" cy="34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403CB-B865-4F5D-819F-5169C858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Анкета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90D08-6D30-4C89-BE70-060131F6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7. Насколько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хорошо</a:t>
            </a:r>
            <a:r>
              <a:rPr lang="ru-RU" dirty="0">
                <a:latin typeface="Book Antiqua" panose="02040602050305030304" pitchFamily="18" charset="0"/>
              </a:rPr>
              <a:t> с Вашей помощью наставляемый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сможет овладеть </a:t>
            </a:r>
            <a:r>
              <a:rPr lang="ru-RU" dirty="0">
                <a:latin typeface="Book Antiqua" panose="02040602050305030304" pitchFamily="18" charset="0"/>
              </a:rPr>
              <a:t>необходимыми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теоретическими знаниями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8. Насколько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хорошо</a:t>
            </a:r>
            <a:r>
              <a:rPr lang="ru-RU" dirty="0">
                <a:latin typeface="Book Antiqua" panose="02040602050305030304" pitchFamily="18" charset="0"/>
              </a:rPr>
              <a:t> с Вашей помощью наставляемый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сможет овладеть </a:t>
            </a:r>
            <a:r>
              <a:rPr lang="ru-RU" dirty="0">
                <a:latin typeface="Book Antiqua" panose="02040602050305030304" pitchFamily="18" charset="0"/>
              </a:rPr>
              <a:t>необходимыми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практическими навыками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9.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эффективность отработки ролевых практик </a:t>
            </a:r>
            <a:r>
              <a:rPr lang="ru-RU" dirty="0">
                <a:latin typeface="Book Antiqua" panose="02040602050305030304" pitchFamily="18" charset="0"/>
              </a:rPr>
              <a:t>конкретной деятельности, включая профессиональную и межличностную коммуникацию на производстве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10.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включенность наставляемого </a:t>
            </a:r>
            <a:r>
              <a:rPr lang="ru-RU" dirty="0">
                <a:latin typeface="Book Antiqua" panose="02040602050305030304" pitchFamily="18" charset="0"/>
              </a:rPr>
              <a:t>в процесс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11. Насколько Вам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важно остаться довольным</a:t>
            </a:r>
            <a:r>
              <a:rPr lang="ru-RU" dirty="0">
                <a:latin typeface="Book Antiqua" panose="02040602050305030304" pitchFamily="18" charset="0"/>
              </a:rPr>
              <a:t> вашей совместной работой?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12. Что Вы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ожидаете от программы </a:t>
            </a:r>
            <a:r>
              <a:rPr lang="ru-RU" dirty="0">
                <a:latin typeface="Book Antiqua" panose="02040602050305030304" pitchFamily="18" charset="0"/>
              </a:rPr>
              <a:t>и своей роли?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13. Что особенно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ценно</a:t>
            </a:r>
            <a:r>
              <a:rPr lang="ru-RU" dirty="0">
                <a:latin typeface="Book Antiqua" panose="02040602050305030304" pitchFamily="18" charset="0"/>
              </a:rPr>
              <a:t> для Вас в программе?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14.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Рады</a:t>
            </a:r>
            <a:r>
              <a:rPr lang="ru-RU" dirty="0">
                <a:latin typeface="Book Antiqua" panose="02040602050305030304" pitchFamily="18" charset="0"/>
              </a:rPr>
              <a:t> ли Вы, что участвуете в программе наставничества?</a:t>
            </a:r>
          </a:p>
        </p:txBody>
      </p:sp>
    </p:spTree>
    <p:extLst>
      <p:ext uri="{BB962C8B-B14F-4D97-AF65-F5344CB8AC3E}">
        <p14:creationId xmlns:p14="http://schemas.microsoft.com/office/powerpoint/2010/main" val="170773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89BBD9-FA83-43A0-80B9-2EC25CAD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738"/>
            <a:ext cx="5251450" cy="285273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2 этап – опрос ПО завершении работы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F558A5-81EA-4127-ABDB-88B4B4672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11"/>
          <a:stretch/>
        </p:blipFill>
        <p:spPr>
          <a:xfrm>
            <a:off x="844550" y="1166793"/>
            <a:ext cx="4535587" cy="40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E2D2138-8FA1-47B1-8380-8A88AD85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623198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Насколько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оправдались</a:t>
            </a:r>
            <a:r>
              <a:rPr lang="ru-RU" dirty="0">
                <a:latin typeface="Book Antiqua" panose="02040602050305030304" pitchFamily="18" charset="0"/>
              </a:rPr>
              <a:t> Ваши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ожидания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r>
              <a:rPr lang="ru-RU" dirty="0">
                <a:latin typeface="Book Antiqua" panose="02040602050305030304" pitchFamily="18" charset="0"/>
              </a:rPr>
              <a:t>Что особенно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ценно</a:t>
            </a:r>
            <a:r>
              <a:rPr lang="ru-RU" dirty="0">
                <a:latin typeface="Book Antiqua" panose="02040602050305030304" pitchFamily="18" charset="0"/>
              </a:rPr>
              <a:t> для Вас было в программе?</a:t>
            </a:r>
          </a:p>
          <a:p>
            <a:r>
              <a:rPr lang="ru-RU" dirty="0">
                <a:latin typeface="Book Antiqua" panose="02040602050305030304" pitchFamily="18" charset="0"/>
              </a:rPr>
              <a:t>Чего Вам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не хватило </a:t>
            </a:r>
            <a:r>
              <a:rPr lang="ru-RU" dirty="0">
                <a:latin typeface="Book Antiqua" panose="02040602050305030304" pitchFamily="18" charset="0"/>
              </a:rPr>
              <a:t>в программе и/или что хотелось бы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изменить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r>
              <a:rPr lang="ru-RU" dirty="0">
                <a:latin typeface="Book Antiqua" panose="02040602050305030304" pitchFamily="18" charset="0"/>
              </a:rPr>
              <a:t>Оглядываясь назад,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понравилось ли </a:t>
            </a:r>
            <a:r>
              <a:rPr lang="ru-RU" dirty="0">
                <a:latin typeface="Book Antiqua" panose="02040602050305030304" pitchFamily="18" charset="0"/>
              </a:rPr>
              <a:t>Вам участвовать в программе?</a:t>
            </a:r>
          </a:p>
          <a:p>
            <a:r>
              <a:rPr lang="ru-RU" dirty="0">
                <a:latin typeface="Book Antiqua" panose="02040602050305030304" pitchFamily="18" charset="0"/>
              </a:rPr>
              <a:t>Хотели бы Вы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продолжить работу </a:t>
            </a:r>
            <a:r>
              <a:rPr lang="ru-RU" dirty="0">
                <a:latin typeface="Book Antiqua" panose="02040602050305030304" pitchFamily="18" charset="0"/>
              </a:rPr>
              <a:t>в программе наставничества?</a:t>
            </a:r>
          </a:p>
          <a:p>
            <a:r>
              <a:rPr lang="ru-RU" dirty="0">
                <a:latin typeface="Book Antiqua" panose="02040602050305030304" pitchFamily="18" charset="0"/>
              </a:rPr>
              <a:t>Появилось ли у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желание посещать кружки </a:t>
            </a:r>
            <a:r>
              <a:rPr lang="ru-RU" dirty="0">
                <a:latin typeface="Book Antiqua" panose="02040602050305030304" pitchFamily="18" charset="0"/>
              </a:rPr>
              <a:t>по интересам, а также внеурочные мероприятия по профессиональной подготовке?</a:t>
            </a:r>
          </a:p>
          <a:p>
            <a:r>
              <a:rPr lang="ru-RU" dirty="0">
                <a:latin typeface="Book Antiqua" panose="02040602050305030304" pitchFamily="18" charset="0"/>
              </a:rPr>
              <a:t>Появилось ли у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лучшее понимание</a:t>
            </a:r>
            <a:r>
              <a:rPr lang="ru-RU" dirty="0">
                <a:latin typeface="Book Antiqua" panose="02040602050305030304" pitchFamily="18" charset="0"/>
              </a:rPr>
              <a:t> собственного профессионального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будущего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r>
              <a:rPr lang="ru-RU" dirty="0">
                <a:latin typeface="Book Antiqua" panose="02040602050305030304" pitchFamily="18" charset="0"/>
              </a:rPr>
              <a:t>Возрос ли у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интерес</a:t>
            </a:r>
            <a:r>
              <a:rPr lang="ru-RU" dirty="0">
                <a:latin typeface="Book Antiqua" panose="02040602050305030304" pitchFamily="18" charset="0"/>
              </a:rPr>
              <a:t> к одной или нескольким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профессиям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r>
              <a:rPr lang="ru-RU" dirty="0">
                <a:latin typeface="Book Antiqua" panose="02040602050305030304" pitchFamily="18" charset="0"/>
              </a:rPr>
              <a:t>Появилось ли у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желание изучать </a:t>
            </a:r>
            <a:r>
              <a:rPr lang="ru-RU" dirty="0">
                <a:latin typeface="Book Antiqua" panose="02040602050305030304" pitchFamily="18" charset="0"/>
              </a:rPr>
              <a:t>что-то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помимо</a:t>
            </a:r>
            <a:r>
              <a:rPr lang="ru-RU" dirty="0">
                <a:latin typeface="Book Antiqua" panose="02040602050305030304" pitchFamily="18" charset="0"/>
              </a:rPr>
              <a:t> школьной программы?</a:t>
            </a:r>
          </a:p>
          <a:p>
            <a:r>
              <a:rPr lang="ru-RU" dirty="0">
                <a:latin typeface="Book Antiqua" panose="02040602050305030304" pitchFamily="18" charset="0"/>
              </a:rPr>
              <a:t>Появились ли у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идеи для реализации собственного проекта</a:t>
            </a:r>
            <a:r>
              <a:rPr lang="ru-RU" dirty="0">
                <a:latin typeface="Book Antiqua" panose="02040602050305030304" pitchFamily="18" charset="0"/>
              </a:rPr>
              <a:t> в интересующей Вас области?</a:t>
            </a:r>
          </a:p>
          <a:p>
            <a:r>
              <a:rPr lang="ru-RU" dirty="0">
                <a:latin typeface="Book Antiqua" panose="02040602050305030304" pitchFamily="18" charset="0"/>
              </a:rPr>
              <a:t>Планируете ли Вы работать в организациях, участвующих в программе наставничества?</a:t>
            </a:r>
          </a:p>
        </p:txBody>
      </p:sp>
    </p:spTree>
    <p:extLst>
      <p:ext uri="{BB962C8B-B14F-4D97-AF65-F5344CB8AC3E}">
        <p14:creationId xmlns:p14="http://schemas.microsoft.com/office/powerpoint/2010/main" val="386603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4BFE2-8909-4A1A-9206-5B7DFED9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43" y="13940"/>
            <a:ext cx="9131113" cy="68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69BFBB-A0A2-4D3B-BFE1-10E0A433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781822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Book Antiqua" panose="02040602050305030304" pitchFamily="18" charset="0"/>
              </a:rPr>
              <a:t>«Работодатель-ученик» </a:t>
            </a:r>
            <a:r>
              <a:rPr lang="ru-RU" sz="3200" dirty="0">
                <a:latin typeface="Book Antiqua" panose="02040602050305030304" pitchFamily="18" charset="0"/>
              </a:rPr>
              <a:t>- форма предполагает взаимодействие 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обучающегося старших классов средней школы </a:t>
            </a:r>
            <a:r>
              <a:rPr lang="ru-RU" sz="3200" dirty="0">
                <a:latin typeface="Book Antiqua" panose="02040602050305030304" pitchFamily="18" charset="0"/>
              </a:rPr>
              <a:t>и 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представителя регионального предприятия/организации</a:t>
            </a:r>
            <a:r>
              <a:rPr lang="ru-RU" sz="3200" dirty="0">
                <a:latin typeface="Book Antiqua" panose="02040602050305030304" pitchFamily="18" charset="0"/>
              </a:rPr>
              <a:t>, при которой наставник активизирует профессиональный и личностный потенциал школьника, усиливает его мотивацию к учебе и самореализации. В процессе взаимодействия наставника с наставляемым в зависимости от мотивации самого наставляемого (личная, общепрофессиональная или конкретно профессиональная) может происходить 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прикладное знакомство с профессией.</a:t>
            </a:r>
            <a:endParaRPr lang="ru-RU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4CC92-E31D-4F03-B8DA-291B2D20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Возможные виды программ: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D9971-26FD-41C2-A982-06DB748D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4915486" cy="472799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проектная деятельность, предполагающая реализацию успешных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стартапов, грантовую поддержку</a:t>
            </a:r>
            <a:r>
              <a:rPr lang="ru-RU" dirty="0">
                <a:latin typeface="Book Antiqua" panose="02040602050305030304" pitchFamily="18" charset="0"/>
              </a:rPr>
              <a:t>;</a:t>
            </a:r>
          </a:p>
          <a:p>
            <a:r>
              <a:rPr lang="ru-RU" dirty="0">
                <a:latin typeface="Book Antiqua" panose="02040602050305030304" pitchFamily="18" charset="0"/>
              </a:rPr>
              <a:t>встречи, консультации, тренинговые мероприятия, формирующие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самостоятельный выбор </a:t>
            </a:r>
            <a:r>
              <a:rPr lang="ru-RU" dirty="0">
                <a:latin typeface="Book Antiqua" panose="02040602050305030304" pitchFamily="18" charset="0"/>
              </a:rPr>
              <a:t>обучающимся векторов творческого и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карьерного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1F312-7068-4343-84DD-8FFD079A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29" y="1223889"/>
            <a:ext cx="6266979" cy="50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97BB7-5DE6-4151-876C-AB7D185A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5"/>
            <a:ext cx="10861431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Результатом успешной реализации программы наставничества может являться: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2B324-314F-4B54-AEFF-1C63CECD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повышение уровня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мотивированности и осознанности </a:t>
            </a:r>
            <a:r>
              <a:rPr lang="ru-RU" dirty="0">
                <a:latin typeface="Book Antiqua" panose="02040602050305030304" pitchFamily="18" charset="0"/>
              </a:rPr>
              <a:t>обучающихся в вопросах саморазвития, самореализации и профессионального ориентирования;</a:t>
            </a:r>
          </a:p>
          <a:p>
            <a:r>
              <a:rPr lang="ru-RU" dirty="0">
                <a:latin typeface="Book Antiqua" panose="02040602050305030304" pitchFamily="18" charset="0"/>
              </a:rPr>
              <a:t>создание устойчивого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партнерства представителей предприятий</a:t>
            </a:r>
            <a:r>
              <a:rPr lang="ru-RU" dirty="0">
                <a:latin typeface="Book Antiqua" panose="02040602050305030304" pitchFamily="18" charset="0"/>
              </a:rPr>
              <a:t>, предпринимателей и образовательных организаций, занимающихся всесторонней поддержкой проектов и образовательных инициатив, количественный и качественный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рост успешно реализованных </a:t>
            </a:r>
            <a:r>
              <a:rPr lang="ru-RU" dirty="0">
                <a:latin typeface="Book Antiqua" panose="02040602050305030304" pitchFamily="18" charset="0"/>
              </a:rPr>
              <a:t>образовательных и творческих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проектов</a:t>
            </a:r>
            <a:r>
              <a:rPr lang="ru-RU" dirty="0">
                <a:latin typeface="Book Antiqua" panose="02040602050305030304" pitchFamily="18" charset="0"/>
              </a:rPr>
              <a:t>, в том числе стартап-проектов;</a:t>
            </a:r>
          </a:p>
          <a:p>
            <a:r>
              <a:rPr lang="ru-RU" dirty="0">
                <a:latin typeface="Book Antiqua" panose="02040602050305030304" pitchFamily="18" charset="0"/>
              </a:rPr>
              <a:t>увеличение числа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обучающихся</a:t>
            </a:r>
            <a:r>
              <a:rPr lang="ru-RU" dirty="0">
                <a:latin typeface="Book Antiqua" panose="02040602050305030304" pitchFamily="18" charset="0"/>
              </a:rPr>
              <a:t>, планирующих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стать наставниками в будущем </a:t>
            </a:r>
            <a:r>
              <a:rPr lang="ru-RU" dirty="0">
                <a:latin typeface="Book Antiqua" panose="02040602050305030304" pitchFamily="18" charset="0"/>
              </a:rPr>
              <a:t>и присоединиться к сообществу благодарных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241461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43A51C-E701-4ECB-AD82-CCB02CB0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274" y="464234"/>
            <a:ext cx="4854526" cy="602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При реализации наставничества по форме «работодатель – ученик»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основной упор </a:t>
            </a:r>
            <a:r>
              <a:rPr lang="ru-RU" dirty="0">
                <a:latin typeface="Book Antiqua" panose="02040602050305030304" pitchFamily="18" charset="0"/>
              </a:rPr>
              <a:t>делается на активизацию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профессионального и личностного потенциала обучающегося </a:t>
            </a:r>
            <a:r>
              <a:rPr lang="ru-RU" dirty="0">
                <a:latin typeface="Book Antiqua" panose="02040602050305030304" pitchFamily="18" charset="0"/>
              </a:rPr>
              <a:t>старшего подросткового возраста,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усиление его мотивации к учебе и самореализации.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C7C8F-8B31-4E0A-A9BC-929015E28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66" r="12825"/>
          <a:stretch/>
        </p:blipFill>
        <p:spPr>
          <a:xfrm>
            <a:off x="0" y="0"/>
            <a:ext cx="588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528B48-53C9-4E55-9D2C-51C1A058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10292" cy="2852737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1 этап – опрос ДО начала работы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06A07-ACC7-4072-A3FC-C50615BA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11" y="1339251"/>
            <a:ext cx="4160922" cy="4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9BECF-B306-44FD-BA42-87BA974E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Анкета наставляемого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72B12-E9D4-4F02-9E32-42143C2E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52753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1. Сталкивались ли Вы раньше с программой наставничества?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2. Если да, то где? 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3.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эффективность программы </a:t>
            </a:r>
            <a:r>
              <a:rPr lang="ru-RU" dirty="0">
                <a:latin typeface="Book Antiqua" panose="02040602050305030304" pitchFamily="18" charset="0"/>
              </a:rPr>
              <a:t>наставничества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4. Ожидаемый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уровень комфорта при общении </a:t>
            </a:r>
            <a:r>
              <a:rPr lang="ru-RU" dirty="0">
                <a:latin typeface="Book Antiqua" panose="02040602050305030304" pitchFamily="18" charset="0"/>
              </a:rPr>
              <a:t>с наставником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5. Ожидаемое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качество мероприятий </a:t>
            </a:r>
            <a:r>
              <a:rPr lang="ru-RU" dirty="0">
                <a:latin typeface="Book Antiqua" panose="02040602050305030304" pitchFamily="18" charset="0"/>
              </a:rPr>
              <a:t>на выявление интересов и профессиональных предпочтений (профориентационные тесты, педагогические игры, встречи с представителями предприятий, экскурсии на предприятия)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6.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полезность </a:t>
            </a:r>
            <a:r>
              <a:rPr lang="ru-RU" dirty="0">
                <a:latin typeface="Book Antiqua" panose="02040602050305030304" pitchFamily="18" charset="0"/>
              </a:rPr>
              <a:t>организованных для Вас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мероприятий</a:t>
            </a:r>
            <a:r>
              <a:rPr lang="ru-RU" dirty="0">
                <a:latin typeface="Book Antiqua" panose="02040602050305030304" pitchFamily="18" charset="0"/>
              </a:rPr>
              <a:t>, подразумевающих развитие навыков презентации, самопрезентации, коммуникации и организации (</a:t>
            </a:r>
            <a:r>
              <a:rPr lang="ru-RU" dirty="0" err="1">
                <a:latin typeface="Book Antiqua" panose="02040602050305030304" pitchFamily="18" charset="0"/>
              </a:rPr>
              <a:t>демодни</a:t>
            </a:r>
            <a:r>
              <a:rPr lang="ru-RU" dirty="0">
                <a:latin typeface="Book Antiqua" panose="02040602050305030304" pitchFamily="18" charset="0"/>
              </a:rPr>
              <a:t>, конкурсы проектных ученических работ, дискуссии)</a:t>
            </a:r>
          </a:p>
        </p:txBody>
      </p:sp>
    </p:spTree>
    <p:extLst>
      <p:ext uri="{BB962C8B-B14F-4D97-AF65-F5344CB8AC3E}">
        <p14:creationId xmlns:p14="http://schemas.microsoft.com/office/powerpoint/2010/main" val="344839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403CB-B865-4F5D-819F-5169C858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Анкета наставляемого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90D08-6D30-4C89-BE70-060131F6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7. Ожидаемое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качество отработки ролевых практик </a:t>
            </a:r>
            <a:r>
              <a:rPr lang="ru-RU" dirty="0">
                <a:latin typeface="Book Antiqua" panose="02040602050305030304" pitchFamily="18" charset="0"/>
              </a:rPr>
              <a:t>конкретной деятельности, включая профессиональную и межличностную коммуникацию на производстве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8. Ожидаемое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качество передачи </a:t>
            </a:r>
            <a:r>
              <a:rPr lang="ru-RU" dirty="0">
                <a:latin typeface="Book Antiqua" panose="02040602050305030304" pitchFamily="18" charset="0"/>
              </a:rPr>
              <a:t>Вам необходимых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практических навыков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9.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помощь в раскрытии и оценке </a:t>
            </a:r>
            <a:r>
              <a:rPr lang="ru-RU" dirty="0">
                <a:latin typeface="Book Antiqua" panose="02040602050305030304" pitchFamily="18" charset="0"/>
              </a:rPr>
              <a:t>своего личного профессионального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потенциала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10. Насколько для Вас важно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ощущение поддержки </a:t>
            </a:r>
            <a:r>
              <a:rPr lang="ru-RU" dirty="0">
                <a:latin typeface="Book Antiqua" panose="02040602050305030304" pitchFamily="18" charset="0"/>
              </a:rPr>
              <a:t>наставника?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11. Что Вы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ожидаете от программы </a:t>
            </a:r>
            <a:r>
              <a:rPr lang="ru-RU" dirty="0">
                <a:latin typeface="Book Antiqua" panose="02040602050305030304" pitchFamily="18" charset="0"/>
              </a:rPr>
              <a:t>и своей роли?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12. Что особенно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ценно</a:t>
            </a:r>
            <a:r>
              <a:rPr lang="ru-RU" dirty="0">
                <a:latin typeface="Book Antiqua" panose="02040602050305030304" pitchFamily="18" charset="0"/>
              </a:rPr>
              <a:t> для Вас в программе?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13.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Рады</a:t>
            </a:r>
            <a:r>
              <a:rPr lang="ru-RU" dirty="0">
                <a:latin typeface="Book Antiqua" panose="02040602050305030304" pitchFamily="18" charset="0"/>
              </a:rPr>
              <a:t> ли Вы участию в программе наставничества?</a:t>
            </a:r>
          </a:p>
        </p:txBody>
      </p:sp>
    </p:spTree>
    <p:extLst>
      <p:ext uri="{BB962C8B-B14F-4D97-AF65-F5344CB8AC3E}">
        <p14:creationId xmlns:p14="http://schemas.microsoft.com/office/powerpoint/2010/main" val="272063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9BECF-B306-44FD-BA42-87BA974E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Анкета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72B12-E9D4-4F02-9E32-42143C2E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Book Antiqua" panose="02040602050305030304" pitchFamily="18" charset="0"/>
              </a:rPr>
              <a:t>Сталкивались ли Вы раньше с программой наставничества?</a:t>
            </a:r>
          </a:p>
          <a:p>
            <a:pPr marL="514350" indent="-514350">
              <a:buAutoNum type="arabicPeriod"/>
            </a:pPr>
            <a:r>
              <a:rPr lang="ru-RU" dirty="0">
                <a:latin typeface="Book Antiqua" panose="02040602050305030304" pitchFamily="18" charset="0"/>
              </a:rPr>
              <a:t>Если да, то где? 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3.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эффективность программы </a:t>
            </a:r>
            <a:r>
              <a:rPr lang="ru-RU" dirty="0">
                <a:latin typeface="Book Antiqua" panose="02040602050305030304" pitchFamily="18" charset="0"/>
              </a:rPr>
              <a:t>наставничества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4. Насколько Вам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важен комфорт</a:t>
            </a:r>
            <a:r>
              <a:rPr lang="ru-RU" dirty="0">
                <a:latin typeface="Book Antiqua" panose="02040602050305030304" pitchFamily="18" charset="0"/>
              </a:rPr>
              <a:t> в программе наставничества?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5. Ожидаемое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качество организации </a:t>
            </a:r>
            <a:r>
              <a:rPr lang="ru-RU" dirty="0">
                <a:latin typeface="Book Antiqua" panose="02040602050305030304" pitchFamily="18" charset="0"/>
              </a:rPr>
              <a:t>Вами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мероприятий</a:t>
            </a:r>
            <a:r>
              <a:rPr lang="ru-RU" dirty="0">
                <a:latin typeface="Book Antiqua" panose="02040602050305030304" pitchFamily="18" charset="0"/>
              </a:rPr>
              <a:t> на выявление интересов и профессиональных предпочтений обучающихся (профориентационные тесты, педагогические игры, встречи с представителями предприятий, экскурсии на предприятия)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6. Ожидаемая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эффективность мероприятий</a:t>
            </a:r>
            <a:r>
              <a:rPr lang="ru-RU" dirty="0">
                <a:latin typeface="Book Antiqua" panose="02040602050305030304" pitchFamily="18" charset="0"/>
              </a:rPr>
              <a:t>, направленных на развитие навыков презентации, самопрезентации, коммуникации и организации (</a:t>
            </a:r>
            <a:r>
              <a:rPr lang="ru-RU" dirty="0" err="1">
                <a:latin typeface="Book Antiqua" panose="02040602050305030304" pitchFamily="18" charset="0"/>
              </a:rPr>
              <a:t>демодни</a:t>
            </a:r>
            <a:r>
              <a:rPr lang="ru-RU" dirty="0">
                <a:latin typeface="Book Antiqua" panose="02040602050305030304" pitchFamily="18" charset="0"/>
              </a:rPr>
              <a:t>, конкурсы проектных ученических работ, дискуссии)</a:t>
            </a:r>
          </a:p>
        </p:txBody>
      </p:sp>
    </p:spTree>
    <p:extLst>
      <p:ext uri="{BB962C8B-B14F-4D97-AF65-F5344CB8AC3E}">
        <p14:creationId xmlns:p14="http://schemas.microsoft.com/office/powerpoint/2010/main" val="1523137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703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Calibri Light</vt:lpstr>
      <vt:lpstr>Тема Office</vt:lpstr>
      <vt:lpstr>Форма «работодатель – ученик»</vt:lpstr>
      <vt:lpstr>Презентация PowerPoint</vt:lpstr>
      <vt:lpstr>Возможные виды программ: </vt:lpstr>
      <vt:lpstr>Результатом успешной реализации программы наставничества может являться:</vt:lpstr>
      <vt:lpstr>Презентация PowerPoint</vt:lpstr>
      <vt:lpstr>1 этап – опрос ДО начала работы</vt:lpstr>
      <vt:lpstr>Анкета наставляемого</vt:lpstr>
      <vt:lpstr>Анкета наставляемого</vt:lpstr>
      <vt:lpstr>Анкета наставника</vt:lpstr>
      <vt:lpstr>Анкета наставника</vt:lpstr>
      <vt:lpstr>2 этап – опрос ПО завершении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«работодатель – ученик»</dc:title>
  <dc:creator>Дарья Рыженкова</dc:creator>
  <cp:lastModifiedBy>Дарья Рыженкова</cp:lastModifiedBy>
  <cp:revision>1</cp:revision>
  <dcterms:created xsi:type="dcterms:W3CDTF">2022-10-27T13:49:05Z</dcterms:created>
  <dcterms:modified xsi:type="dcterms:W3CDTF">2022-10-27T14:47:05Z</dcterms:modified>
</cp:coreProperties>
</file>