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1" r:id="rId3"/>
    <p:sldId id="319" r:id="rId4"/>
    <p:sldId id="303" r:id="rId5"/>
    <p:sldId id="326" r:id="rId6"/>
    <p:sldId id="327" r:id="rId7"/>
    <p:sldId id="328" r:id="rId8"/>
    <p:sldId id="311" r:id="rId9"/>
    <p:sldId id="325" r:id="rId10"/>
    <p:sldId id="320" r:id="rId11"/>
    <p:sldId id="292" r:id="rId12"/>
    <p:sldId id="293" r:id="rId13"/>
    <p:sldId id="322" r:id="rId14"/>
    <p:sldId id="294" r:id="rId15"/>
    <p:sldId id="295" r:id="rId16"/>
    <p:sldId id="296" r:id="rId17"/>
    <p:sldId id="312" r:id="rId18"/>
    <p:sldId id="304" r:id="rId19"/>
    <p:sldId id="313" r:id="rId20"/>
    <p:sldId id="297" r:id="rId21"/>
    <p:sldId id="298" r:id="rId22"/>
    <p:sldId id="299" r:id="rId23"/>
    <p:sldId id="305" r:id="rId24"/>
    <p:sldId id="306" r:id="rId25"/>
    <p:sldId id="307" r:id="rId26"/>
    <p:sldId id="308" r:id="rId27"/>
    <p:sldId id="314" r:id="rId28"/>
    <p:sldId id="315" r:id="rId29"/>
    <p:sldId id="309" r:id="rId30"/>
    <p:sldId id="310" r:id="rId31"/>
    <p:sldId id="316" r:id="rId32"/>
    <p:sldId id="323" r:id="rId33"/>
    <p:sldId id="317" r:id="rId34"/>
    <p:sldId id="318" r:id="rId3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E926-D638-4434-9C6D-F29F97DD41E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18A9-A673-424A-823F-7406A10F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6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C513-5D0F-49CF-A828-74893E40A469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F642-34C2-4744-BE15-FF8535791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1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2CA06-C3FC-4185-B577-C8CB9E2A63AD}" type="slidenum">
              <a:rPr lang="en-US" altLang="ru-RU" smtClean="0"/>
              <a:pPr>
                <a:defRPr/>
              </a:pPr>
              <a:t>12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539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2CA06-C3FC-4185-B577-C8CB9E2A63AD}" type="slidenum">
              <a:rPr lang="en-US" altLang="ru-RU" smtClean="0"/>
              <a:pPr>
                <a:defRPr/>
              </a:pPr>
              <a:t>15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2145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36D1-2DCD-438B-ACF5-0A88C9BB870F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38C4-47BE-4B1E-97CE-ABD2325754C0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96A-EED6-42AA-BB64-4A237B367121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D11B-DBD6-47B0-B445-4C935818B031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2521-349D-47DA-9B60-7FEEFFC1E37D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B6D-5E3E-49B6-8A8C-84531E8D6F01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3870-F280-4A45-8C97-0325B6D4A5DA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A77-376F-4F6A-9517-355854438DF3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E993-5AEB-4E02-8E33-F52514883DF0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E22-A9EE-4201-8B40-C7AFACE93065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1D61-4FD9-4861-BA35-572EEE5CBAB8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4428-232E-4621-9708-C91018CD39AE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D1FA-0A2A-4587-A2FC-47DAD8E89069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B2D-13DB-49E3-AF8F-07484BC8085F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832-634E-468D-A856-5BE9337D4AE9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2EE1-6B06-4C2E-8978-CAA9C85D7057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B63D-1FE8-41DB-BD09-D4DFC1A3B420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271955-38B4-4570-8D01-5DFE365338B6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52" y="220718"/>
            <a:ext cx="10935664" cy="2606053"/>
          </a:xfrm>
        </p:spPr>
        <p:txBody>
          <a:bodyPr>
            <a:normAutofit/>
          </a:bodyPr>
          <a:lstStyle/>
          <a:p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В ОБРАЗОВАНИИ </a:t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СОВРЕМЕННЫХ УСЛОВИЯХ</a:t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16425" y="4571999"/>
            <a:ext cx="5084341" cy="16310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Голованов В.П., главный научный сотрудник ФГБНУ «Институт изучения детства, семьи и воспитания РАО», доктор педагогических наук, профессор, Заслуженный учитель РФ</a:t>
            </a:r>
          </a:p>
          <a:p>
            <a:pPr marL="0" indent="0">
              <a:buNone/>
            </a:pPr>
            <a:endParaRPr lang="ru-RU" b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mages.ua.prom.st/205478849_w200_h200_obuchenie_obuc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66" y="2492713"/>
            <a:ext cx="4327569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5298" y="3268927"/>
            <a:ext cx="613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научиться учиться, научиться жить, научиться жить вместе, научиться ответственности…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5297" y="220718"/>
            <a:ext cx="10796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Современная система образования меняется, так как должна реагировать на внешние вызовы – в первую очередь, вызовы экономические и социальные</a:t>
            </a:r>
          </a:p>
        </p:txBody>
      </p:sp>
    </p:spTree>
    <p:extLst>
      <p:ext uri="{BB962C8B-B14F-4D97-AF65-F5344CB8AC3E}">
        <p14:creationId xmlns:p14="http://schemas.microsoft.com/office/powerpoint/2010/main" val="294732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711" y="283780"/>
            <a:ext cx="10499834" cy="13243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Наставничество - не только актуализированная методология, но и возрождение старой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55379"/>
            <a:ext cx="10018713" cy="472965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Под </a:t>
            </a:r>
            <a:r>
              <a:rPr lang="ru-RU" b="1" dirty="0">
                <a:solidFill>
                  <a:srgbClr val="002060"/>
                </a:solidFill>
              </a:rPr>
              <a:t>наставничеством</a:t>
            </a:r>
            <a:r>
              <a:rPr lang="ru-RU" dirty="0">
                <a:solidFill>
                  <a:srgbClr val="002060"/>
                </a:solidFill>
              </a:rPr>
              <a:t> понимается поддержка молодого человека (учащегося, студента, молодого специалиста), способствующая более эффективному распределению личностных ресурсов, самоопределению и развитию в профессиональном и культурном отношениях, формированию гражданской позиции. </a:t>
            </a:r>
          </a:p>
          <a:p>
            <a:r>
              <a:rPr lang="ru-RU" b="1" dirty="0">
                <a:solidFill>
                  <a:srgbClr val="002060"/>
                </a:solidFill>
              </a:rPr>
              <a:t>Технология наставничества </a:t>
            </a:r>
            <a:r>
              <a:rPr lang="ru-RU" dirty="0">
                <a:solidFill>
                  <a:srgbClr val="002060"/>
                </a:solidFill>
              </a:rPr>
              <a:t>подразумевает постановку реальных задач, путей их достижения, методологическое, информационное и технологическое обеспечение этого процесса, взаимную заинтересованность сторон, административный контроль за процессом и наличие методики оценки результатов, а также обоснованные требования к личности наставника.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31077"/>
            <a:ext cx="10018713" cy="1103586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0070C0"/>
                </a:solidFill>
              </a:rPr>
              <a:t>Наставничество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428" y="1513490"/>
            <a:ext cx="9926158" cy="340535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форма участия опытных профессионалов в подготовке и воспитании молодежи по соответствующей профессии. </a:t>
            </a:r>
          </a:p>
          <a:p>
            <a:pPr marL="0" indent="0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Суть наставничества </a:t>
            </a:r>
            <a:r>
              <a:rPr lang="ru-RU" sz="2400" b="0" dirty="0"/>
              <a:t>– </a:t>
            </a:r>
            <a:r>
              <a:rPr lang="ru-RU" sz="2400" b="0" dirty="0">
                <a:solidFill>
                  <a:srgbClr val="002060"/>
                </a:solidFill>
              </a:rPr>
              <a:t>передача богатого личного опыта профессиональной деятельности молодому человеку, в ускорении его адаптации к профессиональной деятельности, оказание помощи и поддержки.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52" y="4177862"/>
            <a:ext cx="6325891" cy="2461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50429" y="1182415"/>
            <a:ext cx="10121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не только актуализированная методология, но и возрождение старой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407820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48042"/>
            <a:ext cx="5376597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</a:rPr>
              <a:t>Наставник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366" y="1124744"/>
            <a:ext cx="4708635" cy="3672408"/>
          </a:xfrm>
        </p:spPr>
        <p:txBody>
          <a:bodyPr/>
          <a:lstStyle/>
          <a:p>
            <a:r>
              <a:rPr lang="ru-RU" sz="2400" b="0" dirty="0"/>
              <a:t>– </a:t>
            </a:r>
            <a:r>
              <a:rPr lang="ru-RU" sz="2400" b="0" dirty="0">
                <a:solidFill>
                  <a:srgbClr val="002060"/>
                </a:solidFill>
              </a:rPr>
              <a:t>человек, осуществляющий наставничество. Наставники были уже в Древнем Риме, там так называли домашних учителей. В России эта форма начала развиваться с 30-х годов, достигнув расцвета в 70-х годах ХХ столетия.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2" y="499886"/>
            <a:ext cx="5381396" cy="4320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76097" y="5157192"/>
            <a:ext cx="9793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Смысл наставничества </a:t>
            </a:r>
            <a:r>
              <a:rPr lang="ru-RU" sz="2400" dirty="0">
                <a:solidFill>
                  <a:srgbClr val="002060"/>
                </a:solidFill>
              </a:rPr>
              <a:t>– провести своего подопечного (подшефного) «над пропастью», по «бездне» как через самые сложные моменты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5638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25669"/>
            <a:ext cx="10018713" cy="520262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Каким должен быть наставник?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7731" y="1056291"/>
            <a:ext cx="10182172" cy="5617780"/>
          </a:xfrm>
        </p:spPr>
        <p:txBody>
          <a:bodyPr>
            <a:normAutofit lnSpcReduction="10000"/>
          </a:bodyPr>
          <a:lstStyle/>
          <a:p>
            <a:pPr marL="468312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2060"/>
                </a:solidFill>
                <a:latin typeface="Sylfaen" pitchFamily="18" charset="0"/>
              </a:rPr>
              <a:t>Быть наставником, значит обладать рядом качеств, таких как: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Уверенность в себе;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Стрессоустойчивость;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Коммуникабельность;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Толерантность;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Ответственность;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Непредвзятость;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Пунктуальность;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Лидерство;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Компетентность(знание нормативно-правовой базы образовательной организации, традиций и неформальных правил)</a:t>
            </a:r>
          </a:p>
          <a:p>
            <a:pPr marL="182562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/>
            </a:pPr>
            <a:endParaRPr lang="ru-RU" dirty="0">
              <a:solidFill>
                <a:schemeClr val="tx2"/>
              </a:solidFill>
              <a:latin typeface="Sylfaen" pitchFamily="18" charset="0"/>
            </a:endParaRPr>
          </a:p>
          <a:p>
            <a:pPr marL="468312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ru-RU" sz="1900" b="1" dirty="0">
                <a:solidFill>
                  <a:srgbClr val="C00000"/>
                </a:solidFill>
                <a:latin typeface="Sylfaen" pitchFamily="18" charset="0"/>
              </a:rPr>
              <a:t>Важно!</a:t>
            </a:r>
            <a:r>
              <a:rPr lang="ru-RU" sz="1800" b="1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Sylfaen" pitchFamily="18" charset="0"/>
              </a:rPr>
              <a:t>Работа наставника, это работа с группой людей, нужно быть готовым к нестандартным ситуациям и обладать способностью найти положительный выход из них.</a:t>
            </a:r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dirty="0">
              <a:latin typeface="Sylfae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0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434" y="116635"/>
            <a:ext cx="10028767" cy="419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ИСТОРИЯ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786" y="599090"/>
            <a:ext cx="10184524" cy="599089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2060"/>
                </a:solidFill>
              </a:rPr>
              <a:t>Форма взаимоотношений между учителем и учеником существовала уже в первобытном обществе в виде обряда инициации - </a:t>
            </a:r>
            <a:r>
              <a:rPr lang="ru-RU" b="0" dirty="0" err="1">
                <a:solidFill>
                  <a:srgbClr val="002060"/>
                </a:solidFill>
              </a:rPr>
              <a:t>имянаречения</a:t>
            </a:r>
            <a:r>
              <a:rPr lang="ru-RU" b="0" dirty="0">
                <a:solidFill>
                  <a:srgbClr val="002060"/>
                </a:solidFill>
              </a:rPr>
              <a:t>. Для подготовки к этому обряду выделялись специальные наставники, которые обучали молодых людей определенным ритуальным правилам и умениям.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2060"/>
                </a:solidFill>
              </a:rPr>
              <a:t> С разделением труда длительное время наставничество существовало в форме профессионального обучения - подмастерья (мастер - ученик). </a:t>
            </a:r>
            <a:r>
              <a:rPr lang="ru-RU" b="1" dirty="0">
                <a:solidFill>
                  <a:srgbClr val="002060"/>
                </a:solidFill>
              </a:rPr>
              <a:t>Наставничество в широком смысле присуще всем формам обучения и системам образования</a:t>
            </a:r>
            <a:r>
              <a:rPr lang="ru-RU" b="0" dirty="0">
                <a:solidFill>
                  <a:srgbClr val="002060"/>
                </a:solidFill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2060"/>
                </a:solidFill>
              </a:rPr>
              <a:t>В отечественной практике получило развитие массовое движение наставничества в системе профессионально-технического образования и производственного обучения (с конца 50-х гг.). осуществлялось как шефство опытных передовых работников над учащимися и молодыми рабочими, пришедшими в трудовой коллектив. В обязанности наставника входило не только обучение молодого человека специальности, но его политическое и нравственное воспитание.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1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621" y="188641"/>
            <a:ext cx="10028767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ИСТОРИЯ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786" y="737916"/>
            <a:ext cx="10103833" cy="2714732"/>
          </a:xfrm>
        </p:spPr>
        <p:txBody>
          <a:bodyPr>
            <a:normAutofit lnSpcReduction="10000"/>
          </a:bodyPr>
          <a:lstStyle/>
          <a:p>
            <a:r>
              <a:rPr lang="ru-RU" sz="2500" b="0" dirty="0"/>
              <a:t>	</a:t>
            </a:r>
            <a:r>
              <a:rPr lang="ru-RU" sz="2200" b="1" dirty="0">
                <a:solidFill>
                  <a:srgbClr val="002060"/>
                </a:solidFill>
              </a:rPr>
              <a:t>Наставничество</a:t>
            </a:r>
            <a:r>
              <a:rPr lang="ru-RU" sz="2200" b="0" dirty="0">
                <a:solidFill>
                  <a:srgbClr val="002060"/>
                </a:solidFill>
              </a:rPr>
              <a:t> зародилось и получило свое развитие в рамках групповой деятельности людей. С развитием социума появлялись новые виды деятельности и профессии для овладения которыми был необходим более долгий и тщательный вид подготовки с целью выявления индивидов, способных к конкретной, более сложной, чем у предыдущих поколений, профессиональной деятельности. Таким образом, </a:t>
            </a:r>
            <a:r>
              <a:rPr lang="ru-RU" sz="2200" b="1" dirty="0">
                <a:solidFill>
                  <a:srgbClr val="002060"/>
                </a:solidFill>
              </a:rPr>
              <a:t>наставничество формировалось на протяжении жизни практически всех поколений человечества </a:t>
            </a:r>
            <a:r>
              <a:rPr lang="ru-RU" sz="2200" b="0" dirty="0">
                <a:solidFill>
                  <a:srgbClr val="002060"/>
                </a:solidFill>
              </a:rPr>
              <a:t>с первобытной эпохи.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71" y="3645024"/>
            <a:ext cx="651030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398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434" y="473832"/>
            <a:ext cx="10028767" cy="221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ИСТОРИЯ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428" y="898634"/>
            <a:ext cx="10089930" cy="1696905"/>
          </a:xfrm>
        </p:spPr>
        <p:txBody>
          <a:bodyPr/>
          <a:lstStyle/>
          <a:p>
            <a:r>
              <a:rPr lang="ru-RU" sz="2200" dirty="0"/>
              <a:t>		</a:t>
            </a:r>
            <a:r>
              <a:rPr lang="ru-RU" b="0" dirty="0">
                <a:solidFill>
                  <a:srgbClr val="002060"/>
                </a:solidFill>
              </a:rPr>
              <a:t>Освоить новые знания и обрести профессиональные навыки без наставников было невозможно, поэтому феномен наставничества стал закономерностью цивилизационного процесса.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0363" y="5157193"/>
            <a:ext cx="8160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2780928"/>
            <a:ext cx="6240693" cy="3634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40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98179"/>
            <a:ext cx="10018713" cy="509226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 СССР на предприятиях  также было наставничество. Помогать молодому специалисту стать хорошим мастером – это честь для наставника, его прямая обязанность. </a:t>
            </a:r>
          </a:p>
          <a:p>
            <a:r>
              <a:rPr lang="ru-RU" dirty="0">
                <a:solidFill>
                  <a:srgbClr val="C00000"/>
                </a:solidFill>
              </a:rPr>
              <a:t>Сейчас этого мало. </a:t>
            </a:r>
          </a:p>
          <a:p>
            <a:r>
              <a:rPr lang="ru-RU" b="1" dirty="0">
                <a:solidFill>
                  <a:srgbClr val="002060"/>
                </a:solidFill>
              </a:rPr>
              <a:t>Во-первых</a:t>
            </a:r>
            <a:r>
              <a:rPr lang="ru-RU" dirty="0">
                <a:solidFill>
                  <a:srgbClr val="002060"/>
                </a:solidFill>
              </a:rPr>
              <a:t>, самому наставляемом, </a:t>
            </a:r>
            <a:r>
              <a:rPr lang="ru-RU" b="1" dirty="0">
                <a:solidFill>
                  <a:srgbClr val="002060"/>
                </a:solidFill>
              </a:rPr>
              <a:t>нужна</a:t>
            </a:r>
            <a:r>
              <a:rPr lang="ru-RU" dirty="0">
                <a:solidFill>
                  <a:srgbClr val="002060"/>
                </a:solidFill>
              </a:rPr>
              <a:t> не только профессиональная подготовка, но и </a:t>
            </a:r>
            <a:r>
              <a:rPr lang="ru-RU" b="1" dirty="0">
                <a:solidFill>
                  <a:srgbClr val="002060"/>
                </a:solidFill>
              </a:rPr>
              <a:t>структурная, коммуникационная, ценностная</a:t>
            </a:r>
            <a:r>
              <a:rPr lang="ru-RU" dirty="0">
                <a:solidFill>
                  <a:srgbClr val="002060"/>
                </a:solidFill>
              </a:rPr>
              <a:t>, иначе он не сможет реализоваться в коллективе!</a:t>
            </a:r>
          </a:p>
          <a:p>
            <a:r>
              <a:rPr lang="ru-RU" b="1" dirty="0">
                <a:solidFill>
                  <a:srgbClr val="002060"/>
                </a:solidFill>
              </a:rPr>
              <a:t>Во-вторых</a:t>
            </a:r>
            <a:r>
              <a:rPr lang="ru-RU" dirty="0">
                <a:solidFill>
                  <a:srgbClr val="002060"/>
                </a:solidFill>
              </a:rPr>
              <a:t>, сам наставник не хочет помогать кому-то просто так, и ему нужна мотивация. </a:t>
            </a:r>
          </a:p>
          <a:p>
            <a:r>
              <a:rPr lang="ru-RU" dirty="0">
                <a:solidFill>
                  <a:srgbClr val="002060"/>
                </a:solidFill>
              </a:rPr>
              <a:t>Один из вариантов – участие в чем-то реально глобальном и полезном, как Нацпроект, получение признания на разных площадках, даже тиражирование собственной успешной практики с этим конкретным школьником и студентом. Личный бренд и признание!</a:t>
            </a:r>
          </a:p>
          <a:p>
            <a:r>
              <a:rPr lang="ru-RU" dirty="0">
                <a:solidFill>
                  <a:srgbClr val="C00000"/>
                </a:solidFill>
              </a:rPr>
              <a:t>Рыбаков-Фонд  планирует перевести “надо” в раздел “хочу”, как со стороны наставляемого, так и со стороны наставника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84311" y="299545"/>
            <a:ext cx="10018713" cy="5517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ИСТОРИЯ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159332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46841"/>
            <a:ext cx="10324061" cy="3720661"/>
          </a:xfrm>
        </p:spPr>
        <p:txBody>
          <a:bodyPr>
            <a:normAutofit fontScale="90000"/>
          </a:bodyPr>
          <a:lstStyle/>
          <a:p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3300" dirty="0">
                <a:solidFill>
                  <a:srgbClr val="002060"/>
                </a:solidFill>
              </a:rPr>
              <a:t>На протяжении своей истории содержание наставничества постоянно эволюционировало, наконец получив свои современные определения. </a:t>
            </a:r>
            <a:br>
              <a:rPr lang="ru-RU" sz="3300" dirty="0">
                <a:solidFill>
                  <a:srgbClr val="002060"/>
                </a:solidFill>
              </a:rPr>
            </a:br>
            <a:r>
              <a:rPr lang="ru-RU" sz="3300" dirty="0">
                <a:solidFill>
                  <a:srgbClr val="002060"/>
                </a:solidFill>
              </a:rPr>
              <a:t> Соответствующие отраслевые словари смысловые нюансы понятия "наставник" описывают, используя следующие характеристики: "тот, кто дает советы, обучает; советчик, учитель; смотритель ".  </a:t>
            </a:r>
            <a:br>
              <a:rPr lang="ru-RU" sz="3300" dirty="0">
                <a:solidFill>
                  <a:srgbClr val="002060"/>
                </a:solidFill>
              </a:rPr>
            </a:br>
            <a:br>
              <a:rPr lang="ru-RU" sz="3300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4193627"/>
            <a:ext cx="10018713" cy="203375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Термин "наставлять" имеет значение "давая советы, учить чему-то; приводить, направлять, нацеливать и т. д.  в нужном направлении; направлять"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Кто же будет этими самыми наставниками? И какие проблемы решит наставничество?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670739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Конечно, лучший наставник – это педагог. Если мы говорим в философском и психологическом смысле.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Настоящий педагог  никогда не ограничивается простой передачей знаний, но учит жить, прививает ценности и смыслы.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Проблема в другом – у современного учителя нет времени на интеграцию в программу наставничества, а сегодня нужны вовлеченные наставники.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9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938" y="567558"/>
            <a:ext cx="7204841" cy="616431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Президент Российской Федерации В. В. Путин считает </a:t>
            </a:r>
            <a:r>
              <a:rPr lang="ru-RU" sz="2800" i="1" dirty="0">
                <a:solidFill>
                  <a:srgbClr val="002060"/>
                </a:solidFill>
              </a:rPr>
              <a:t>«Место наставничеству, верности традициям есть в любом деле. Люди, прогрессивно мыслящие, духовно и нравственно сильные, это хорошо понимают и делают всё, чтобы их начинания имели развитие, чтобы на смену им приходили те, кто сохранит и преумножит достигнутое. Эффективная система мотивации для наставников должна быть создана, и это должно быть эффективное современное наставничество, передача опыта, конкретных навыков»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 descr="http://www.viewstorm.com/wp-content/uploads/2015/07/Vladimir-Pu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567557"/>
            <a:ext cx="3326524" cy="37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47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617" y="188641"/>
            <a:ext cx="10028767" cy="54927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Основные категории процесса наставничества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959" y="980727"/>
            <a:ext cx="10200289" cy="56565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</a:rPr>
              <a:t>Развитие</a:t>
            </a:r>
            <a:r>
              <a:rPr lang="ru-RU" sz="2300" dirty="0">
                <a:solidFill>
                  <a:srgbClr val="002060"/>
                </a:solidFill>
              </a:rPr>
              <a:t> - </a:t>
            </a:r>
            <a:r>
              <a:rPr lang="ru-RU" sz="2300" b="0" dirty="0">
                <a:solidFill>
                  <a:srgbClr val="002060"/>
                </a:solidFill>
              </a:rPr>
              <a:t>процесс становления его личности под влиянием внешних и внутренних, управляемых и неуправляемых социальных и природных факторов;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</a:rPr>
              <a:t>Воспитание</a:t>
            </a:r>
            <a:r>
              <a:rPr lang="ru-RU" sz="2300" dirty="0">
                <a:solidFill>
                  <a:srgbClr val="002060"/>
                </a:solidFill>
              </a:rPr>
              <a:t> - </a:t>
            </a:r>
            <a:r>
              <a:rPr lang="ru-RU" sz="2300" b="0" dirty="0">
                <a:solidFill>
                  <a:srgbClr val="002060"/>
                </a:solidFill>
              </a:rPr>
              <a:t>целенаправленный процесс формирования интеллекта, физических и духовных сил личности, подготовки ее к жизни, активному участию в трудовой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</a:rPr>
              <a:t>Профессиональная адаптация</a:t>
            </a:r>
            <a:r>
              <a:rPr lang="ru-RU" sz="2300" dirty="0">
                <a:solidFill>
                  <a:srgbClr val="002060"/>
                </a:solidFill>
              </a:rPr>
              <a:t> - </a:t>
            </a:r>
            <a:r>
              <a:rPr lang="ru-RU" sz="2300" b="0" dirty="0">
                <a:solidFill>
                  <a:srgbClr val="002060"/>
                </a:solidFill>
              </a:rPr>
              <a:t>процесс приспособления (привыкания) человека к содержанию, условиям, организации и режиму труда, к коллективу. Успешная профессиональная адаптация является одним из показателей обоснованности выбора профессии и способствует развитию положительного отношения работника к своей деятельности, сближению общественной и личной мотивации трудовой деятельности</a:t>
            </a:r>
            <a:r>
              <a:rPr lang="ru-RU" sz="23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957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433" y="188641"/>
            <a:ext cx="10028767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Типы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3489" y="1015098"/>
            <a:ext cx="5638627" cy="514921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Прямое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b="0" dirty="0">
                <a:solidFill>
                  <a:srgbClr val="002060"/>
                </a:solidFill>
              </a:rPr>
              <a:t>непосредственный контакт с учеником, общение с ним не только в рабочее время, но и в неформальной обстановке;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Опосредованное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b="0" dirty="0">
                <a:solidFill>
                  <a:srgbClr val="002060"/>
                </a:solidFill>
              </a:rPr>
              <a:t>наставничество проявляется только формально, путем советов, рекомендаций, но личные контакты сводятся к минимуму, а также влияние на его окружающую среду;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Коллективное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b="0" dirty="0">
                <a:solidFill>
                  <a:srgbClr val="002060"/>
                </a:solidFill>
              </a:rPr>
              <a:t>наставничество  распространяется  на  весь  коллектив  учеников.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988840"/>
            <a:ext cx="4321411" cy="30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99546"/>
            <a:ext cx="10018713" cy="6811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Типы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302" y="980728"/>
            <a:ext cx="5443771" cy="38610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Скрытое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b="0" dirty="0">
                <a:solidFill>
                  <a:srgbClr val="002060"/>
                </a:solidFill>
              </a:rPr>
              <a:t>когда наставник воздействует на ученика незаметно для второго;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Открытое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b="0" dirty="0">
                <a:solidFill>
                  <a:srgbClr val="002060"/>
                </a:solidFill>
              </a:rPr>
              <a:t>двустороннее взаимодействие наставника и воспитуемого;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Индивидуальное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b="0" dirty="0">
                <a:solidFill>
                  <a:srgbClr val="002060"/>
                </a:solidFill>
              </a:rPr>
              <a:t>когда все силы направлены на воспитание одного ученика</a:t>
            </a:r>
            <a:r>
              <a:rPr lang="ru-RU" sz="20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4566" y="5157193"/>
            <a:ext cx="102692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Наставничество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двусторонним процессом: с одной стороны – деятельность наставника, с другой – деятельность ученика, воспитанника. Этот процесс носит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субъект-субъектный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и является одной из разновидностей педагогического взаимодействия.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980728"/>
            <a:ext cx="4189405" cy="34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45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89186"/>
            <a:ext cx="10324061" cy="1182415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</a:rPr>
              <a:t>В зависимости от сферы применения, </a:t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>выделяют следующие </a:t>
            </a:r>
            <a:r>
              <a:rPr lang="ru-RU" sz="2700" b="1" dirty="0">
                <a:solidFill>
                  <a:srgbClr val="002060"/>
                </a:solidFill>
              </a:rPr>
              <a:t>типы наставничества:</a:t>
            </a:r>
            <a:br>
              <a:rPr lang="ru-RU" sz="27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040525"/>
            <a:ext cx="10018713" cy="4750676"/>
          </a:xfrm>
        </p:spPr>
        <p:txBody>
          <a:bodyPr>
            <a:no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1. </a:t>
            </a:r>
            <a:r>
              <a:rPr lang="ru-RU" sz="3200" b="1" dirty="0">
                <a:solidFill>
                  <a:srgbClr val="002060"/>
                </a:solidFill>
              </a:rPr>
              <a:t>Основанное на общине</a:t>
            </a:r>
            <a:r>
              <a:rPr lang="ru-RU" sz="3200" dirty="0">
                <a:solidFill>
                  <a:srgbClr val="002060"/>
                </a:solidFill>
              </a:rPr>
              <a:t>, например, несовершеннолетних, людей с ограниченными возможностями и т.д..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2. </a:t>
            </a:r>
            <a:r>
              <a:rPr lang="ru-RU" sz="3200" b="1" dirty="0">
                <a:solidFill>
                  <a:srgbClr val="002060"/>
                </a:solidFill>
              </a:rPr>
              <a:t>Религиозное</a:t>
            </a:r>
            <a:r>
              <a:rPr lang="ru-RU" sz="3200" dirty="0">
                <a:solidFill>
                  <a:srgbClr val="002060"/>
                </a:solidFill>
              </a:rPr>
              <a:t> - наставничество со специфическим духовным ударением (Христианское, Иудейское и другие).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3. </a:t>
            </a:r>
            <a:r>
              <a:rPr lang="ru-RU" sz="3200" b="1" dirty="0">
                <a:solidFill>
                  <a:srgbClr val="002060"/>
                </a:solidFill>
              </a:rPr>
              <a:t>Профессиональное</a:t>
            </a:r>
            <a:r>
              <a:rPr lang="ru-RU" sz="3200" dirty="0">
                <a:solidFill>
                  <a:srgbClr val="002060"/>
                </a:solidFill>
              </a:rPr>
              <a:t> (производственное) - наставничество, которое подчеркивает обучении основным навыкам определенной профессии. 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8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8014"/>
            <a:ext cx="10018713" cy="173420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Особое развитие приобретает корпоративное наставничество, которое сумело превратиться в привычный инструмент развития лидеров в компании.  Сегодня почти половина менеджеров американских организаций признает, что участвовали в тех или иных наставнических мероприятиях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427889"/>
            <a:ext cx="10018713" cy="4004442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Общество все более открыто воспринимает наставнические практики. 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Наставничество сегодня воспринимается уже не как инструмент решения проблем, а как инструмент развития. 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Несмотря на то, что на наставничество в бизнесе тратятся значительные средства, однако ничего из этой суммы не тратится даром 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6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99545"/>
            <a:ext cx="10355592" cy="15292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4. </a:t>
            </a:r>
            <a:r>
              <a:rPr lang="ru-RU" b="1" dirty="0">
                <a:solidFill>
                  <a:srgbClr val="002060"/>
                </a:solidFill>
              </a:rPr>
              <a:t>Образовательное</a:t>
            </a:r>
            <a:r>
              <a:rPr lang="ru-RU" dirty="0">
                <a:solidFill>
                  <a:srgbClr val="002060"/>
                </a:solidFill>
              </a:rPr>
              <a:t> - наставничество с ударением на учебном компоненте и достижениях.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55379"/>
            <a:ext cx="10018713" cy="47769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 сфере образования, наставниками являются профессора той области, в которой заинтересован студент. 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Такой тип наставничества можно охарактеризовать как комплексный интерактивный процесс между индивидами, которые имеют разный уровень знаний и опыта. 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Следствием этого сотрудничества ожидается образовательный и карьерный рост обучающего. </a:t>
            </a:r>
            <a:br>
              <a:rPr lang="ru-RU" sz="2800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25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31076"/>
            <a:ext cx="10324061" cy="210732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Наставничество - это поддержка и вдохновение для молодой личности на пути развития собственного потенциала и собственных навыков, а также выбора и становления тем, кем он хочет быть.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70234"/>
            <a:ext cx="10387124" cy="4272456"/>
          </a:xfrm>
        </p:spPr>
        <p:txBody>
          <a:bodyPr>
            <a:no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600" b="1" dirty="0">
              <a:solidFill>
                <a:srgbClr val="002060"/>
              </a:solidFill>
            </a:endParaRPr>
          </a:p>
          <a:p>
            <a:r>
              <a:rPr lang="ru-RU" sz="2200" b="1" dirty="0">
                <a:solidFill>
                  <a:srgbClr val="002060"/>
                </a:solidFill>
              </a:rPr>
              <a:t>Наставник</a:t>
            </a:r>
            <a:r>
              <a:rPr lang="ru-RU" sz="2200" dirty="0">
                <a:solidFill>
                  <a:srgbClr val="002060"/>
                </a:solidFill>
              </a:rPr>
              <a:t> обеспечивает подопечному провод, делится мудростью, знаниями и поддерживает подопечного способом, который последний способен эффективно воспринять и из которого сможет больше воспользоваться. 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В общем наставничество является сложным и многогранным процессом, в котором наставник может принимать на себя следующие роли: </a:t>
            </a:r>
            <a:r>
              <a:rPr lang="ru-RU" sz="2200" b="1" i="1" dirty="0">
                <a:solidFill>
                  <a:srgbClr val="002060"/>
                </a:solidFill>
              </a:rPr>
              <a:t>тренер, доверенное лицо, друг, проводник, слушатель, партнер, вдохновитель, учитель и т.д..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В этом двустороннем процессе растет и развивается не только подопечный, но и наставник.  Наставничество является ярким примером педагогики сотрудничества, противопоставляется привычной для постсоветских стран образовательной системе, авторитарного подхода к процессу профессионального развития и становления. </a:t>
            </a:r>
            <a:br>
              <a:rPr lang="ru-RU" sz="2200" dirty="0">
                <a:solidFill>
                  <a:srgbClr val="002060"/>
                </a:solidFill>
              </a:rPr>
            </a:br>
            <a:br>
              <a:rPr lang="ru-RU" sz="2200" dirty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  <a:p>
            <a:br>
              <a:rPr lang="ru-RU" sz="2200" b="1" dirty="0">
                <a:solidFill>
                  <a:srgbClr val="002060"/>
                </a:solidFill>
              </a:rPr>
            </a:br>
            <a:endParaRPr lang="ru-RU" sz="2200" b="1" dirty="0">
              <a:solidFill>
                <a:srgbClr val="002060"/>
              </a:solidFill>
            </a:endParaRP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06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773" y="331076"/>
            <a:ext cx="10210252" cy="9932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Современные наставники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– представители трех целевых баз: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66193"/>
            <a:ext cx="10018713" cy="4325007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выпускники с их мотивацией помочь школе, в которой они когда-то учились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педагоги-психологи и организаторы – скорее, как кураторы программы, независимые наблюдатели и помощники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наконец, сами представители предприятий</a:t>
            </a:r>
            <a:r>
              <a:rPr lang="ru-RU" dirty="0"/>
              <a:t>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3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0156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Их интерес должен быть оценен отдельно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92772"/>
            <a:ext cx="10018713" cy="491884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</a:rPr>
              <a:t>Проблема многих региональных предприятий – старение кадров и бизнес-моделей, нехватка свежих идей, отсутствие ресурсов на обучение сотрудников новым “фишкам” – от цифровых решений до эмоционального интеллекта в общении с клиентами, например.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Наставничество закроет все эти задачи: хочешь получить подготовленные и лояльные кадры – окажи влияние на процесс их воспитания.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99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8015"/>
            <a:ext cx="10018713" cy="162384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2060"/>
                </a:solidFill>
              </a:rPr>
              <a:t>В условиях образовательных реформ нужна другая методика воспитания, а отсюда и признание так называемой "педагогики партнерства", </a:t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>которая является одним из компонентов наставничества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324062" cy="39860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Ее сущность заключается в демократическом и гуманном отношении к подопечному, обеспечении его права на выбор, на собственное достоинство, уважение, право самостоятельно делать жизненный выбор. </a:t>
            </a:r>
          </a:p>
          <a:p>
            <a:r>
              <a:rPr lang="ru-RU" sz="3200" dirty="0">
                <a:solidFill>
                  <a:srgbClr val="002060"/>
                </a:solidFill>
              </a:rPr>
              <a:t> Такой подход является свидетельством того, что </a:t>
            </a:r>
            <a:r>
              <a:rPr lang="ru-RU" sz="3200" b="1" dirty="0">
                <a:solidFill>
                  <a:srgbClr val="002060"/>
                </a:solidFill>
              </a:rPr>
              <a:t>наставничество</a:t>
            </a:r>
            <a:r>
              <a:rPr lang="ru-RU" sz="3200" dirty="0">
                <a:solidFill>
                  <a:srgbClr val="002060"/>
                </a:solidFill>
              </a:rPr>
              <a:t> имеет основания для того, чтобы восприниматься и использоваться в отечественном образовании. </a:t>
            </a:r>
            <a:br>
              <a:rPr lang="ru-RU" sz="3200" dirty="0">
                <a:solidFill>
                  <a:srgbClr val="002060"/>
                </a:solidFill>
              </a:rPr>
            </a:b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2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https://pbs.twimg.com/media/DyizJuoX0AEe4wQ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99090"/>
            <a:ext cx="9808232" cy="58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3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31076"/>
            <a:ext cx="10418655" cy="2107323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</a:rPr>
              <a:t>Понятие наставничества, очень актуально для нового образования, однако все еще остается малоисследованным.  </a:t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>Основные его принципы и ценности присущи новой российской педагогике, служат качественным основанием для развития этой практики в России.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54469"/>
            <a:ext cx="10355593" cy="43828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600" dirty="0">
                <a:solidFill>
                  <a:srgbClr val="002060"/>
                </a:solidFill>
              </a:rPr>
              <a:t>В сочетании с ценным зарубежным опытом это будет способствовать максимальному использованию прогрессивных идей в реформировании отечественной педагогики.  </a:t>
            </a:r>
          </a:p>
          <a:p>
            <a:r>
              <a:rPr lang="ru-RU" sz="2600" dirty="0">
                <a:solidFill>
                  <a:srgbClr val="002060"/>
                </a:solidFill>
              </a:rPr>
              <a:t>Стоит также отметить, что практика наставничества нашла свое место не только в образовательной сфере, но и все чаще используется в сфере человеческих ресурсов и менеджмента, демонстрируя плодотворные результаты, поскольку прежде всего она имеет целью личностное и профессиональное развитие человека, которое может осуществляться в различных условиях в течение всего процесса жизнедеятельности. </a:t>
            </a: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64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8014"/>
            <a:ext cx="10018713" cy="10089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Какие проблемы решит наставничество в общеобразовательной организации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55835"/>
            <a:ext cx="10018713" cy="4729656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Комплексно: от проблем успеваемости до интеграции в школьное сообщество. Наши дети выпадают из общественной системы, особенно подростки, которым нужна сильная привязка, доверие, комфортное самоощущение. </a:t>
            </a:r>
          </a:p>
          <a:p>
            <a:r>
              <a:rPr lang="ru-RU" sz="2600" dirty="0">
                <a:solidFill>
                  <a:srgbClr val="002060"/>
                </a:solidFill>
              </a:rPr>
              <a:t>Наставник-ровесник поможет им и влиться в коллектив, и подтянуть учебу, и найти себя. Это и клуб по интересам, и друг с определенной субординацией, и </a:t>
            </a:r>
            <a:r>
              <a:rPr lang="ru-RU" sz="2600" dirty="0" err="1">
                <a:solidFill>
                  <a:srgbClr val="002060"/>
                </a:solidFill>
              </a:rPr>
              <a:t>мотиватор</a:t>
            </a:r>
            <a:r>
              <a:rPr lang="ru-RU" sz="2600" dirty="0">
                <a:solidFill>
                  <a:srgbClr val="002060"/>
                </a:solidFill>
              </a:rPr>
              <a:t> и человек, в чей реальный опыт успеха веришь (в отличие от </a:t>
            </a:r>
            <a:r>
              <a:rPr lang="ru-RU" sz="2600" dirty="0" err="1">
                <a:solidFill>
                  <a:srgbClr val="002060"/>
                </a:solidFill>
              </a:rPr>
              <a:t>блогеров</a:t>
            </a:r>
            <a:r>
              <a:rPr lang="ru-RU" sz="2600" dirty="0">
                <a:solidFill>
                  <a:srgbClr val="002060"/>
                </a:solidFill>
              </a:rPr>
              <a:t> на </a:t>
            </a:r>
            <a:r>
              <a:rPr lang="ru-RU" sz="2600" dirty="0" err="1">
                <a:solidFill>
                  <a:srgbClr val="002060"/>
                </a:solidFill>
              </a:rPr>
              <a:t>YouTube</a:t>
            </a:r>
            <a:r>
              <a:rPr lang="ru-RU" sz="2600" dirty="0">
                <a:solidFill>
                  <a:srgbClr val="002060"/>
                </a:solidFill>
              </a:rPr>
              <a:t>, которые никак не могут доказать свой успех).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5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710" y="173422"/>
            <a:ext cx="10578661" cy="56755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Какие проблемы решит наставничество в общеобразовательной организации 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19807"/>
            <a:ext cx="10018713" cy="575441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Современный учитель и воспитатель заинтересованы в освоении новых форматов педагогического наставничества, перспективных и потенциально ресурсных для профессионального развития, персонифицированного повышения квалификации в совместной образовательной деятельности, формирования своего имиджа на муниципальном уровне.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Одновременно происходит обогащение педагогического наставничества в отношении обучающихся общеобразовательных организаций в  таких формах, как </a:t>
            </a:r>
            <a:r>
              <a:rPr lang="ru-RU" sz="2800" dirty="0" err="1">
                <a:solidFill>
                  <a:srgbClr val="002060"/>
                </a:solidFill>
              </a:rPr>
              <a:t>тьюторство</a:t>
            </a:r>
            <a:r>
              <a:rPr lang="ru-RU" sz="2800" dirty="0">
                <a:solidFill>
                  <a:srgbClr val="002060"/>
                </a:solidFill>
              </a:rPr>
              <a:t>, коллективное взаимодействие старших и младших школьников (содружество, шефство), </a:t>
            </a:r>
            <a:r>
              <a:rPr lang="ru-RU" sz="2800" dirty="0" err="1">
                <a:solidFill>
                  <a:srgbClr val="002060"/>
                </a:solidFill>
              </a:rPr>
              <a:t>волонтерство</a:t>
            </a:r>
            <a:r>
              <a:rPr lang="ru-RU" sz="2800" dirty="0">
                <a:solidFill>
                  <a:srgbClr val="002060"/>
                </a:solidFill>
              </a:rPr>
              <a:t> и добровольчеств</a:t>
            </a:r>
            <a:r>
              <a:rPr lang="ru-RU" sz="2800" dirty="0"/>
              <a:t>о.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8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rgbClr val="002060"/>
                </a:solidFill>
              </a:rPr>
              <a:t>Легко правильно следовать за тем, кто правильно идет впереди.</a:t>
            </a:r>
            <a:br>
              <a:rPr lang="ru-RU" sz="3600" i="1" dirty="0">
                <a:solidFill>
                  <a:srgbClr val="002060"/>
                </a:solidFill>
              </a:rPr>
            </a:br>
            <a:r>
              <a:rPr lang="ru-RU" sz="3600" i="1" dirty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Я. А. Коменский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Наставничество – это практическое решение, которое может быть введено в любую организацию.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34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0500" y="1785938"/>
            <a:ext cx="8432800" cy="1371600"/>
          </a:xfrm>
        </p:spPr>
        <p:txBody>
          <a:bodyPr/>
          <a:lstStyle/>
          <a:p>
            <a:br>
              <a:rPr lang="en-US" sz="1600"/>
            </a:br>
            <a:r>
              <a:rPr lang="ru-RU" sz="6000"/>
              <a:t>Спасибо за внимание !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68992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41890"/>
            <a:ext cx="10339827" cy="2296510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</a:rPr>
              <a:t>1. Обеспечение глобальной конкурентоспособности российского образования, вхождение России в число 10 ведущих стран мира по качеству общего образования. 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2. Воспитание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</a:t>
            </a:r>
            <a:r>
              <a:rPr lang="ru-RU" sz="22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1117" y="2144110"/>
            <a:ext cx="8592207" cy="4445875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Поставленные цели будут воплощаться в рамках десяти проектов: </a:t>
            </a:r>
          </a:p>
          <a:p>
            <a:r>
              <a:rPr lang="ru-RU" i="1" dirty="0">
                <a:solidFill>
                  <a:srgbClr val="002060"/>
                </a:solidFill>
              </a:rPr>
              <a:t>«Современная школа», </a:t>
            </a:r>
          </a:p>
          <a:p>
            <a:r>
              <a:rPr lang="ru-RU" i="1" dirty="0">
                <a:solidFill>
                  <a:srgbClr val="002060"/>
                </a:solidFill>
              </a:rPr>
              <a:t>«Успех каждого ребенка», </a:t>
            </a:r>
          </a:p>
          <a:p>
            <a:r>
              <a:rPr lang="ru-RU" i="1" dirty="0">
                <a:solidFill>
                  <a:srgbClr val="002060"/>
                </a:solidFill>
              </a:rPr>
              <a:t>«Поддержка семей, имеющих детей», </a:t>
            </a:r>
          </a:p>
          <a:p>
            <a:r>
              <a:rPr lang="ru-RU" i="1" dirty="0">
                <a:solidFill>
                  <a:srgbClr val="002060"/>
                </a:solidFill>
              </a:rPr>
              <a:t>«Цифровая образовательная среда», </a:t>
            </a:r>
          </a:p>
          <a:p>
            <a:r>
              <a:rPr lang="ru-RU" i="1" dirty="0">
                <a:solidFill>
                  <a:srgbClr val="002060"/>
                </a:solidFill>
              </a:rPr>
              <a:t>«Учитель будущего», </a:t>
            </a:r>
          </a:p>
          <a:p>
            <a:r>
              <a:rPr lang="ru-RU" i="1" dirty="0">
                <a:solidFill>
                  <a:srgbClr val="002060"/>
                </a:solidFill>
              </a:rPr>
              <a:t>«Молодые профессионалы», </a:t>
            </a:r>
          </a:p>
          <a:p>
            <a:r>
              <a:rPr lang="ru-RU" i="1" dirty="0">
                <a:solidFill>
                  <a:srgbClr val="002060"/>
                </a:solidFill>
              </a:rPr>
              <a:t>«Новые возможности для каждого», </a:t>
            </a:r>
          </a:p>
          <a:p>
            <a:r>
              <a:rPr lang="ru-RU" i="1" dirty="0">
                <a:solidFill>
                  <a:srgbClr val="002060"/>
                </a:solidFill>
              </a:rPr>
              <a:t>«Социальная активность», </a:t>
            </a:r>
          </a:p>
          <a:p>
            <a:r>
              <a:rPr lang="ru-RU" i="1" dirty="0">
                <a:solidFill>
                  <a:srgbClr val="002060"/>
                </a:solidFill>
              </a:rPr>
              <a:t>«Экспорт образования» и «Социальные лифты для каждого». </a:t>
            </a:r>
          </a:p>
          <a:p>
            <a:r>
              <a:rPr lang="ru-RU" dirty="0">
                <a:solidFill>
                  <a:srgbClr val="002060"/>
                </a:solidFill>
              </a:rPr>
              <a:t>Предусмотрено (в KPI), что к 2024 году не менее 70% обучающихся педагогических работников общеобразовательных организаций будут </a:t>
            </a:r>
            <a:r>
              <a:rPr lang="ru-RU" b="1" dirty="0">
                <a:solidFill>
                  <a:srgbClr val="002060"/>
                </a:solidFill>
              </a:rPr>
              <a:t>вовлечены в различные формы наставничества и сопровождения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Нацпроект «Образование»: как организовать наставничество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33297"/>
            <a:ext cx="326554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5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87820" y="1143001"/>
            <a:ext cx="5008179" cy="49831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dirty="0">
                <a:solidFill>
                  <a:srgbClr val="002060"/>
                </a:solidFill>
              </a:rPr>
              <a:t>«…успех должен быть доступен каждому ребёнку. Если ребёнку удастся добиться успеха в школе, то у него есть шансы на успех в жизни»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Уильям </a:t>
            </a:r>
            <a:r>
              <a:rPr lang="ru-RU" b="1" dirty="0" err="1">
                <a:solidFill>
                  <a:srgbClr val="002060"/>
                </a:solidFill>
              </a:rPr>
              <a:t>Глассер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американский психолог, психотерапевт и педагог</a:t>
            </a:r>
          </a:p>
        </p:txBody>
      </p:sp>
      <p:pic>
        <p:nvPicPr>
          <p:cNvPr id="64515" name="Picture 2" descr="https://static01.nyt.com/images/2013/09/05/us/GLASSER-obit/GLASSER-obit-jumbo.jpg?quality=90&amp;auto=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2" y="1357314"/>
            <a:ext cx="5048249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2192000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latin typeface="Arial" charset="0"/>
                <a:cs typeface="Arial" charset="0"/>
              </a:rPr>
              <a:t>Успех каждого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202350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52780" y="323193"/>
            <a:ext cx="10018713" cy="78039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sz="3600" b="1" dirty="0">
                <a:solidFill>
                  <a:schemeClr val="bg1"/>
                </a:solidFill>
              </a:rPr>
              <a:t>Успех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  <a:r>
              <a:rPr lang="ru-RU" sz="3600" b="1" dirty="0">
                <a:solidFill>
                  <a:schemeClr val="bg1"/>
                </a:solidFill>
              </a:rPr>
              <a:t>с психологической точки зрения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1355835"/>
            <a:ext cx="10018713" cy="44353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переживание состояния радости, удовлетворение от того, что результат, к которому стремилась личность в своей деятельности, либо совпал с ее ожиданиями, надеждами, либо превзошел их.</a:t>
            </a:r>
            <a:endParaRPr lang="ru-RU" sz="28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В том случае, когда успех делается устойчивым, постоянным, может начаться своего рода реакция, высвобождающая огромные, скрытые до поры возможности личности.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7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84311" y="285750"/>
            <a:ext cx="10018713" cy="739009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Успех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  <a:r>
              <a:rPr lang="ru-RU" sz="3600" b="1" dirty="0">
                <a:solidFill>
                  <a:schemeClr val="bg1"/>
                </a:solidFill>
              </a:rPr>
              <a:t>с педагогической точки зрения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1185334" y="1357313"/>
            <a:ext cx="10625666" cy="476885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</a:rPr>
              <a:t>такое целенаправленное, организованное сочетание условий, при которых создается возможность достичь значительных результатов в деятельности как отдельно взятой личности, так и коллектива в целом.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800" b="1" i="1" dirty="0">
                <a:solidFill>
                  <a:srgbClr val="002060"/>
                </a:solidFill>
              </a:rPr>
              <a:t>Задача педагога состоит в том, чтобы дать каждому из ребенку возможность пережить радость достижения, осознать свои возможности, поверить в себя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596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99546"/>
            <a:ext cx="10018713" cy="2138854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r>
              <a:rPr lang="ru-RU" sz="2800" dirty="0">
                <a:solidFill>
                  <a:srgbClr val="C00000"/>
                </a:solidFill>
              </a:rPr>
              <a:t>Растущему человеку  более недостаточно простых знаний, им нужны компетенции и навыки.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Как общаться?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Как планировать? Как ставить цель и достигать ее?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Как презентовать себя?</a:t>
            </a: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317530"/>
            <a:ext cx="10018713" cy="420939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Сегодняшним предприятиям более не нужны просто выпускники СПО, обладающие исключительно дипломом. </a:t>
            </a:r>
          </a:p>
          <a:p>
            <a:r>
              <a:rPr lang="ru-RU" dirty="0">
                <a:solidFill>
                  <a:srgbClr val="002060"/>
                </a:solidFill>
              </a:rPr>
              <a:t>Им нужны люди, которые знакомы с профессиональной средой, ее ценностями, которые мотивированы на труд в принципе, которым можно доверить выполнение задачи и они смогут себя проконтролировать.</a:t>
            </a:r>
          </a:p>
          <a:p>
            <a:br>
              <a:rPr lang="ru-RU" dirty="0"/>
            </a:br>
            <a:r>
              <a:rPr lang="ru-RU" dirty="0">
                <a:solidFill>
                  <a:srgbClr val="002060"/>
                </a:solidFill>
              </a:rPr>
              <a:t>Обе эти задачи можно решить с помощью методологии наставничества и внедрения целевой модели в наши общеобразовательные организации и организации среднего профессионального образования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3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52780" y="0"/>
            <a:ext cx="10018713" cy="1275037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Первая заповедь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0882" y="1428750"/>
            <a:ext cx="5707117" cy="4697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</a:rPr>
              <a:t>«…необходимо дать детям </a:t>
            </a:r>
            <a:r>
              <a:rPr lang="ru-RU" sz="2800" b="1" i="1" dirty="0">
                <a:solidFill>
                  <a:srgbClr val="002060"/>
                </a:solidFill>
              </a:rPr>
              <a:t>радость труда, успеха в учении</a:t>
            </a:r>
            <a:r>
              <a:rPr lang="ru-RU" sz="2800" dirty="0">
                <a:solidFill>
                  <a:srgbClr val="002060"/>
                </a:solidFill>
              </a:rPr>
              <a:t>, пробудить в их сердцах </a:t>
            </a:r>
            <a:r>
              <a:rPr lang="ru-RU" sz="2800" b="1" i="1" dirty="0">
                <a:solidFill>
                  <a:srgbClr val="002060"/>
                </a:solidFill>
              </a:rPr>
              <a:t>чувство гордости и собственного достоинства </a:t>
            </a:r>
            <a:r>
              <a:rPr lang="ru-RU" sz="2800" dirty="0">
                <a:solidFill>
                  <a:srgbClr val="002060"/>
                </a:solidFill>
              </a:rPr>
              <a:t>за свои достижения»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К. Д. Ушинский</a:t>
            </a:r>
          </a:p>
        </p:txBody>
      </p:sp>
      <p:pic>
        <p:nvPicPr>
          <p:cNvPr id="50180" name="Picture 2" descr="https://ds04.infourok.ru/uploads/ex/035c/00175beb-ddd6610b/hello_html_45542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77" y="1279471"/>
            <a:ext cx="43815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115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814</TotalTime>
  <Words>1791</Words>
  <Application>Microsoft Office PowerPoint</Application>
  <PresentationFormat>Широкоэкранный</PresentationFormat>
  <Paragraphs>163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Corbel</vt:lpstr>
      <vt:lpstr>Sylfaen</vt:lpstr>
      <vt:lpstr>Times New Roman</vt:lpstr>
      <vt:lpstr>Wingdings</vt:lpstr>
      <vt:lpstr>Параллакс</vt:lpstr>
      <vt:lpstr>  НАСТАВНИЧЕСТВО В ОБРАЗОВАНИИ  В СОВРЕМЕННЫХ УСЛОВИЯХ </vt:lpstr>
      <vt:lpstr>Презентация PowerPoint</vt:lpstr>
      <vt:lpstr>Презентация PowerPoint</vt:lpstr>
      <vt:lpstr>1. Обеспечение глобальной конкурентоспособности российского образования, вхождение России в число 10 ведущих стран мира по качеству общего образования.  2. Воспитание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традиций. </vt:lpstr>
      <vt:lpstr>Презентация PowerPoint</vt:lpstr>
      <vt:lpstr> Успех с психологической точки зрения</vt:lpstr>
      <vt:lpstr> Успех с педагогической точки зрения</vt:lpstr>
      <vt:lpstr> Растущему человеку  более недостаточно простых знаний, им нужны компетенции и навыки.  Как общаться?  Как планировать? Как ставить цель и достигать ее?  Как презентовать себя?  </vt:lpstr>
      <vt:lpstr>Первая заповедь воспитания</vt:lpstr>
      <vt:lpstr>Наставничество - не только актуализированная методология, но и возрождение старой практики</vt:lpstr>
      <vt:lpstr>Наставничество</vt:lpstr>
      <vt:lpstr>Наставник</vt:lpstr>
      <vt:lpstr>Каким должен быть наставник?</vt:lpstr>
      <vt:lpstr>ИСТОРИЯ НАСТАВНИЧЕСТВА</vt:lpstr>
      <vt:lpstr>ИСТОРИЯ наставничества</vt:lpstr>
      <vt:lpstr>ИСТОРИЯ наставничества</vt:lpstr>
      <vt:lpstr>ИСТОРИЯ НАСТАВНИЧЕСТВА</vt:lpstr>
      <vt:lpstr>   На протяжении своей истории содержание наставничества постоянно эволюционировало, наконец получив свои современные определения.   Соответствующие отраслевые словари смысловые нюансы понятия "наставник" описывают, используя следующие характеристики: "тот, кто дает советы, обучает; советчик, учитель; смотритель ".      </vt:lpstr>
      <vt:lpstr>Кто же будет этими самыми наставниками? И какие проблемы решит наставничество?</vt:lpstr>
      <vt:lpstr>Основные категории процесса наставничества </vt:lpstr>
      <vt:lpstr>Типы наставничества</vt:lpstr>
      <vt:lpstr>Типы наставничества</vt:lpstr>
      <vt:lpstr>В зависимости от сферы применения,  выделяют следующие типы наставничества: </vt:lpstr>
      <vt:lpstr>Особое развитие приобретает корпоративное наставничество, которое сумело превратиться в привычный инструмент развития лидеров в компании.  Сегодня почти половина менеджеров американских организаций признает, что участвовали в тех или иных наставнических мероприятиях</vt:lpstr>
      <vt:lpstr>4. Образовательное - наставничество с ударением на учебном компоненте и достижениях. </vt:lpstr>
      <vt:lpstr>Наставничество - это поддержка и вдохновение для молодой личности на пути развития собственного потенциала и собственных навыков, а также выбора и становления тем, кем он хочет быть.</vt:lpstr>
      <vt:lpstr>Современные наставники  – представители трех целевых баз:</vt:lpstr>
      <vt:lpstr>Их интерес должен быть оценен отдельно</vt:lpstr>
      <vt:lpstr>В условиях образовательных реформ нужна другая методика воспитания, а отсюда и признание так называемой "педагогики партнерства",  которая является одним из компонентов наставничества.</vt:lpstr>
      <vt:lpstr>Понятие наставничества, очень актуально для нового образования, однако все еще остается малоисследованным.   Основные его принципы и ценности присущи новой российской педагогике, служат качественным основанием для развития этой практики в России. </vt:lpstr>
      <vt:lpstr>Какие проблемы решит наставничество в общеобразовательной организации ?</vt:lpstr>
      <vt:lpstr>Какие проблемы решит наставничество в общеобразовательной организации ?</vt:lpstr>
      <vt:lpstr>Легко правильно следовать за тем, кто правильно идет впереди.  Я. А. Коменский</vt:lpstr>
      <vt:lpstr> 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методы и средства повышения эффективности и качества обучения в современных условиях</dc:title>
  <dc:creator>Светлана</dc:creator>
  <cp:lastModifiedBy>Кондратьева Ирина</cp:lastModifiedBy>
  <cp:revision>43</cp:revision>
  <cp:lastPrinted>2016-10-18T02:47:47Z</cp:lastPrinted>
  <dcterms:created xsi:type="dcterms:W3CDTF">2016-10-16T06:14:20Z</dcterms:created>
  <dcterms:modified xsi:type="dcterms:W3CDTF">2019-10-24T05:27:29Z</dcterms:modified>
</cp:coreProperties>
</file>